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57" r:id="rId4"/>
    <p:sldId id="276" r:id="rId5"/>
    <p:sldId id="279" r:id="rId6"/>
    <p:sldId id="280" r:id="rId7"/>
    <p:sldId id="281" r:id="rId8"/>
    <p:sldId id="282" r:id="rId9"/>
    <p:sldId id="278" r:id="rId10"/>
    <p:sldId id="285" r:id="rId11"/>
    <p:sldId id="288" r:id="rId12"/>
    <p:sldId id="286" r:id="rId13"/>
    <p:sldId id="287" r:id="rId14"/>
    <p:sldId id="284" r:id="rId15"/>
    <p:sldId id="289" r:id="rId16"/>
    <p:sldId id="290" r:id="rId17"/>
    <p:sldId id="258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3816"/>
    <a:srgbClr val="E67816"/>
    <a:srgbClr val="F6C303"/>
    <a:srgbClr val="14B9EC"/>
    <a:srgbClr val="4CD7F4"/>
    <a:srgbClr val="3ECBF2"/>
    <a:srgbClr val="D69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с одним скругленным углом 13"/>
          <p:cNvSpPr/>
          <p:nvPr userDrawn="1"/>
        </p:nvSpPr>
        <p:spPr>
          <a:xfrm>
            <a:off x="392394" y="365125"/>
            <a:ext cx="11407211" cy="6206591"/>
          </a:xfrm>
          <a:prstGeom prst="round1Rect">
            <a:avLst/>
          </a:prstGeom>
          <a:solidFill>
            <a:schemeClr val="lt1">
              <a:alpha val="77000"/>
            </a:schemeClr>
          </a:solidFill>
          <a:ln>
            <a:solidFill>
              <a:srgbClr val="E5381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0600" y="4400341"/>
            <a:ext cx="2846798" cy="1963137"/>
          </a:xfrm>
          <a:prstGeom prst="rect">
            <a:avLst/>
          </a:prstGeom>
        </p:spPr>
      </p:pic>
      <p:pic>
        <p:nvPicPr>
          <p:cNvPr id="22" name="Picture 4" descr="https://multiurok.ru/img/254474/image_5915e88347fca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841" y="536842"/>
            <a:ext cx="2732962" cy="242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finalnedorogo.ru/8485-1-large_default/%D0%9D%D0%B0%D0%BA%D0%BB%D0%B5%D0%B9%D0%BA%D0%B0-%C2%AB%D1%80%D1%83%D0%BA%D0%B0-%D0%B2-%D1%80%D1%83%D0%BA%D0%B5%C2%BB.jp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437" y="4395650"/>
            <a:ext cx="1832937" cy="181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390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 descr="http://finalnedorogo.ru/8485-1-large_default/%D0%9D%D0%B0%D0%BA%D0%BB%D0%B5%D0%B9%D0%BA%D0%B0-%C2%AB%D1%80%D1%83%D0%BA%D0%B0-%D0%B2-%D1%80%D1%83%D0%BA%D0%B5%C2%BB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19308" y="289719"/>
            <a:ext cx="747153" cy="73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51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48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44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3364" y="5727517"/>
            <a:ext cx="911888" cy="628833"/>
          </a:xfrm>
          <a:prstGeom prst="rect">
            <a:avLst/>
          </a:prstGeom>
        </p:spPr>
      </p:pic>
      <p:pic>
        <p:nvPicPr>
          <p:cNvPr id="11" name="Picture 6" descr="http://finalnedorogo.ru/8485-1-large_default/%D0%9D%D0%B0%D0%BA%D0%BB%D0%B5%D0%B9%D0%BA%D0%B0-%C2%AB%D1%80%D1%83%D0%BA%D0%B0-%D0%B2-%D1%80%D1%83%D0%BA%D0%B5%C2%BB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19308" y="289719"/>
            <a:ext cx="747153" cy="73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45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 userDrawn="1"/>
        </p:nvSpPr>
        <p:spPr>
          <a:xfrm>
            <a:off x="11404605" y="6642556"/>
            <a:ext cx="78739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Bickham Script Two" panose="03000207080000090004" pitchFamily="66" charset="0"/>
              </a:rPr>
              <a:t>В. Полшкова</a:t>
            </a:r>
            <a:endParaRPr lang="ru-RU" sz="800" b="0" dirty="0">
              <a:solidFill>
                <a:schemeClr val="tx1">
                  <a:lumMod val="50000"/>
                  <a:lumOff val="50000"/>
                </a:schemeClr>
              </a:solidFill>
              <a:latin typeface="ChinaCyr" panose="04030505020802020C04" pitchFamily="82" charset="-52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 userDrawn="1"/>
        </p:nvSpPr>
        <p:spPr>
          <a:xfrm>
            <a:off x="392394" y="365125"/>
            <a:ext cx="11407211" cy="6206591"/>
          </a:xfrm>
          <a:prstGeom prst="round2DiagRect">
            <a:avLst/>
          </a:prstGeom>
          <a:solidFill>
            <a:schemeClr val="lt1">
              <a:alpha val="90000"/>
            </a:schemeClr>
          </a:solidFill>
          <a:ln>
            <a:solidFill>
              <a:srgbClr val="E5381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" name="Picture 4" descr="https://multiurok.ru/img/254474/image_5915e88347fca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429" y="429146"/>
            <a:ext cx="912975" cy="80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://finalnedorogo.ru/8485-1-large_default/%D0%9D%D0%B0%D0%BA%D0%BB%D0%B5%D0%B9%D0%BA%D0%B0-%C2%AB%D1%80%D1%83%D0%BA%D0%B0-%D0%B2-%D1%80%D1%83%D0%BA%D0%B5%C2%BB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699" y="5800725"/>
            <a:ext cx="747153" cy="73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93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0600" y="4400341"/>
            <a:ext cx="2846798" cy="196313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78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 userDrawn="1"/>
        </p:nvSpPr>
        <p:spPr>
          <a:xfrm>
            <a:off x="11379810" y="6642556"/>
            <a:ext cx="78739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Bickham Script Two" panose="03000207080000090004" pitchFamily="66" charset="0"/>
              </a:rPr>
              <a:t>В. Полшкова</a:t>
            </a:r>
            <a:endParaRPr lang="ru-RU" sz="800" b="0" dirty="0">
              <a:solidFill>
                <a:schemeClr val="tx1">
                  <a:lumMod val="50000"/>
                  <a:lumOff val="50000"/>
                </a:schemeClr>
              </a:solidFill>
              <a:latin typeface="ChinaCyr" panose="04030505020802020C04" pitchFamily="82" charset="-52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392394" y="365125"/>
            <a:ext cx="11407211" cy="6206591"/>
          </a:xfrm>
          <a:prstGeom prst="rect">
            <a:avLst/>
          </a:prstGeom>
          <a:solidFill>
            <a:schemeClr val="lt1">
              <a:alpha val="90000"/>
            </a:schemeClr>
          </a:solidFill>
          <a:ln>
            <a:solidFill>
              <a:srgbClr val="E5381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0586" y="5862546"/>
            <a:ext cx="911888" cy="628833"/>
          </a:xfrm>
          <a:prstGeom prst="rect">
            <a:avLst/>
          </a:prstGeom>
        </p:spPr>
      </p:pic>
      <p:pic>
        <p:nvPicPr>
          <p:cNvPr id="18" name="Picture 4" descr="https://multiurok.ru/img/254474/image_5915e88347fca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081" y="372657"/>
            <a:ext cx="1140898" cy="101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finalnedorogo.ru/8485-1-large_default/%D0%9D%D0%B0%D0%BA%D0%BB%D0%B5%D0%B9%D0%BA%D0%B0-%C2%AB%D1%80%D1%83%D0%BA%D0%B0-%D0%B2-%D1%80%D1%83%D0%BA%D0%B5%C2%BB.jp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699" y="5800725"/>
            <a:ext cx="747153" cy="73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82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http://finalnedorogo.ru/8485-1-large_default/%D0%9D%D0%B0%D0%BA%D0%BB%D0%B5%D0%B9%D0%BA%D0%B0-%C2%AB%D1%80%D1%83%D0%BA%D0%B0-%D0%B2-%D1%80%D1%83%D0%BA%D0%B5%C2%BB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19308" y="289719"/>
            <a:ext cx="747153" cy="73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72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http://finalnedorogo.ru/8485-1-large_default/%D0%9D%D0%B0%D0%BA%D0%BB%D0%B5%D0%B9%D0%BA%D0%B0-%C2%AB%D1%80%D1%83%D0%BA%D0%B0-%D0%B2-%D1%80%D1%83%D0%BA%D0%B5%C2%BB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19308" y="289719"/>
            <a:ext cx="747153" cy="73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61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://finalnedorogo.ru/8485-1-large_default/%D0%9D%D0%B0%D0%BA%D0%BB%D0%B5%D0%B9%D0%BA%D0%B0-%C2%AB%D1%80%D1%83%D0%BA%D0%B0-%D0%B2-%D1%80%D1%83%D0%BA%D0%B5%C2%BB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19308" y="289719"/>
            <a:ext cx="747153" cy="73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18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http://finalnedorogo.ru/8485-1-large_default/%D0%9D%D0%B0%D0%BA%D0%BB%D0%B5%D0%B9%D0%BA%D0%B0-%C2%AB%D1%80%D1%83%D0%BA%D0%B0-%D0%B2-%D1%80%D1%83%D0%BA%D0%B5%C2%BB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19308" y="289719"/>
            <a:ext cx="747153" cy="73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26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>
          <a:xfrm>
            <a:off x="11404605" y="6642556"/>
            <a:ext cx="78739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Bickham Script Two" panose="03000207080000090004" pitchFamily="66" charset="0"/>
              </a:rPr>
              <a:t>В. Полшкова</a:t>
            </a:r>
            <a:endParaRPr lang="ru-RU" sz="800" b="0" dirty="0">
              <a:solidFill>
                <a:schemeClr val="tx1">
                  <a:lumMod val="50000"/>
                  <a:lumOff val="50000"/>
                </a:schemeClr>
              </a:solidFill>
              <a:latin typeface="ChinaCyr" panose="04030505020802020C04" pitchFamily="82" charset="-52"/>
            </a:endParaRPr>
          </a:p>
        </p:txBody>
      </p:sp>
      <p:sp>
        <p:nvSpPr>
          <p:cNvPr id="9" name="Прямоугольник с одним вырезанным углом 8"/>
          <p:cNvSpPr/>
          <p:nvPr userDrawn="1"/>
        </p:nvSpPr>
        <p:spPr>
          <a:xfrm>
            <a:off x="392394" y="365125"/>
            <a:ext cx="11407211" cy="6206591"/>
          </a:xfrm>
          <a:prstGeom prst="snip1Rect">
            <a:avLst/>
          </a:prstGeom>
          <a:solidFill>
            <a:schemeClr val="lt1">
              <a:alpha val="90000"/>
            </a:schemeClr>
          </a:solidFill>
          <a:ln>
            <a:solidFill>
              <a:srgbClr val="E5381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53816"/>
              </a:solidFill>
            </a:endParaRPr>
          </a:p>
        </p:txBody>
      </p:sp>
      <p:pic>
        <p:nvPicPr>
          <p:cNvPr id="10" name="Picture 4" descr="https://multiurok.ru/img/254474/image_5915e88347fca.jpg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78" y="5460273"/>
            <a:ext cx="1140898" cy="101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F060D-2084-4F0F-BCF2-9D8D168619D3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1F8C3-87A9-4385-A7F7-F005887D0B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752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AGReverance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C00000"/>
          </a:solidFill>
          <a:latin typeface="AGReveranc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C00000"/>
          </a:solidFill>
          <a:latin typeface="AGReveranc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C00000"/>
          </a:solidFill>
          <a:latin typeface="AGReveranc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C00000"/>
          </a:solidFill>
          <a:latin typeface="AGReveranc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C00000"/>
          </a:solidFill>
          <a:latin typeface="AGReveranc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away.php?utf=1&amp;to=https://nsportal.ru/user/1081776/video" TargetMode="External"/><Relationship Id="rId2" Type="http://schemas.openxmlformats.org/officeDocument/2006/relationships/hyperlink" Target="http://cp14.nevsepic.com.ua/209/20844/1385259033-17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866274" y="601579"/>
            <a:ext cx="10359189" cy="58834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err="1" smtClean="0">
                <a:solidFill>
                  <a:schemeClr val="tx1"/>
                </a:solidFill>
              </a:rPr>
              <a:t>Барачевская</a:t>
            </a:r>
            <a:r>
              <a:rPr lang="ru-RU" sz="2800" b="1" dirty="0" smtClean="0">
                <a:solidFill>
                  <a:schemeClr val="tx1"/>
                </a:solidFill>
              </a:rPr>
              <a:t> Галина Владимировна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Учитель географии  и биологии</a:t>
            </a:r>
          </a:p>
          <a:p>
            <a:pPr marL="0" indent="0" algn="ctr">
              <a:buNone/>
            </a:pPr>
            <a:endParaRPr lang="ru-RU" sz="28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 бюджетное общеобразовательное учреждение муниципального образования «Город Архангельск»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«МБОУ СШ № 11</a:t>
            </a:r>
            <a:r>
              <a:rPr lang="ru-RU" sz="2800" dirty="0" smtClean="0">
                <a:solidFill>
                  <a:schemeClr val="tx1"/>
                </a:solidFill>
              </a:rPr>
              <a:t>»</a:t>
            </a:r>
          </a:p>
          <a:p>
            <a:pPr marL="0" indent="0" algn="ctr">
              <a:buNone/>
            </a:pPr>
            <a:endParaRPr lang="ru-RU" sz="28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«Модуль классное руководство: Содержание ,методы и средства организации деятельности с обучающимися. Модуль «</a:t>
            </a:r>
            <a:r>
              <a:rPr lang="ru-RU" sz="2800" b="1" dirty="0" err="1" smtClean="0">
                <a:solidFill>
                  <a:schemeClr val="tx1"/>
                </a:solidFill>
              </a:rPr>
              <a:t>Волонтёрство</a:t>
            </a:r>
            <a:r>
              <a:rPr lang="ru-RU" sz="2800" b="1" dirty="0" smtClean="0">
                <a:solidFill>
                  <a:schemeClr val="tx1"/>
                </a:solidFill>
              </a:rPr>
              <a:t>»</a:t>
            </a:r>
            <a:endParaRPr lang="ru-RU" dirty="0" smtClean="0">
              <a:solidFill>
                <a:srgbClr val="E53816"/>
              </a:solidFill>
            </a:endParaRPr>
          </a:p>
          <a:p>
            <a:pPr marL="0" indent="0" algn="ctr">
              <a:buNone/>
            </a:pPr>
            <a:endParaRPr lang="ru-RU" dirty="0" smtClean="0">
              <a:solidFill>
                <a:srgbClr val="E53816"/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rgbClr val="E538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50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7959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999" y="482652"/>
            <a:ext cx="11017469" cy="4107636"/>
          </a:xfrm>
        </p:spPr>
        <p:txBody>
          <a:bodyPr>
            <a:normAutofit fontScale="92500" lnSpcReduction="10000"/>
          </a:bodyPr>
          <a:lstStyle/>
          <a:p>
            <a:pPr algn="ctr" fontAlgn="base">
              <a:buNone/>
            </a:pP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Школьный уровень</a:t>
            </a: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«Дети –детям », классные часы по теме «Сортировка мусора»(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эковолонтерство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Волонтер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Новодвинской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крепости (классные часы по краеведению)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добрые перемены, парад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экосумок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ЭкоЁлка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сбор батареек , макулатуры , крышечек</a:t>
            </a:r>
            <a:endParaRPr lang="ru-RU" dirty="0" smtClean="0"/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</a:rPr>
              <a:t>участник конкурса на лучший проект 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</a:rPr>
              <a:t>цветочных клумб в школьном дворе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dirty="0"/>
          </a:p>
        </p:txBody>
      </p:sp>
      <p:pic>
        <p:nvPicPr>
          <p:cNvPr id="2051" name="Picture 3" descr="C:\Users\Галина\Desktop\портфолио\школьный\крышечки 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5904819" y="4567231"/>
            <a:ext cx="1355202" cy="1923747"/>
          </a:xfrm>
          <a:prstGeom prst="rect">
            <a:avLst/>
          </a:prstGeom>
          <a:noFill/>
        </p:spPr>
      </p:pic>
      <p:pic>
        <p:nvPicPr>
          <p:cNvPr id="2052" name="Picture 4" descr="C:\Users\Галина\Desktop\учитель года\для портфолио\конкурсы учащиеся\Муницип\кл кас 30 ноя Архсветло 1 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5826" y="4564526"/>
            <a:ext cx="2568588" cy="1926441"/>
          </a:xfrm>
          <a:prstGeom prst="rect">
            <a:avLst/>
          </a:prstGeom>
          <a:noFill/>
        </p:spPr>
      </p:pic>
      <p:pic>
        <p:nvPicPr>
          <p:cNvPr id="2053" name="Picture 5" descr="C:\Users\Галина\Desktop\учитель года\для портфолио\конкурсы учащиеся\образоват.организац(школа)\проект Дети -детям.jpg"/>
          <p:cNvPicPr>
            <a:picLocks noChangeAspect="1" noChangeArrowheads="1"/>
          </p:cNvPicPr>
          <p:nvPr/>
        </p:nvPicPr>
        <p:blipFill>
          <a:blip r:embed="rId4" cstate="print"/>
          <a:srcRect t="3200" b="11858"/>
          <a:stretch>
            <a:fillRect/>
          </a:stretch>
        </p:blipFill>
        <p:spPr bwMode="auto">
          <a:xfrm>
            <a:off x="8954814" y="1868213"/>
            <a:ext cx="2695903" cy="4579884"/>
          </a:xfrm>
          <a:prstGeom prst="rect">
            <a:avLst/>
          </a:prstGeom>
          <a:noFill/>
        </p:spPr>
      </p:pic>
      <p:pic>
        <p:nvPicPr>
          <p:cNvPr id="2054" name="Picture 6" descr="C:\Users\Галина\Desktop\учитель года\для портфолио\конкурсы учащиеся\образоват.организац(школа)\бум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6375" y="4607366"/>
            <a:ext cx="2582721" cy="1920008"/>
          </a:xfrm>
          <a:prstGeom prst="rect">
            <a:avLst/>
          </a:prstGeom>
          <a:noFill/>
        </p:spPr>
      </p:pic>
      <p:pic>
        <p:nvPicPr>
          <p:cNvPr id="10" name="Picture 4" descr="C:\Users\Галина\Desktop\Юлии Васильевне\федор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8043" y="4558575"/>
            <a:ext cx="1323350" cy="19058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216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78372" y="372953"/>
            <a:ext cx="11390587" cy="5591175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уровень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акция «Шаг навстречу» турнир волонтерских команд «Вектор добра»...выступление агитбригад-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место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Эко-марафон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»Организаторы МБУ ДО МО «Город Архангельск» «ЦДО «Контакт»» Конкурс кроссвордов экологической направленности «Соседи по планете». призер (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место),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Экоплакат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, одежда из вторсырья…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акция «Забота» к дню пожилого человека- МБУ ДО «ДПЦ «Радуга» и собираем отвозим корм в питомники для животным, письма и подарки ветеранам и солдатам.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акция «Арх.Светло»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 в создании «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Фитомодуля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QR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-кодов растений школы (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присвоенно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звание Зелёные школы Архангельска)</a:t>
            </a: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  <p:pic>
        <p:nvPicPr>
          <p:cNvPr id="4" name="Picture 3" descr="C:\Users\Галина\Desktop\портфолио\школьный\за 6 класс плакат эк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18601" y="4359166"/>
            <a:ext cx="1449014" cy="2047904"/>
          </a:xfrm>
          <a:prstGeom prst="rect">
            <a:avLst/>
          </a:prstGeom>
          <a:noFill/>
        </p:spPr>
      </p:pic>
      <p:pic>
        <p:nvPicPr>
          <p:cNvPr id="3074" name="Picture 2" descr="C:\Users\Галина\Desktop\учитель года\для портфолио\конкурсы учащиеся\Муницип\экоры Арх Светло.Юн.Арх2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26997" y="4382814"/>
            <a:ext cx="1431798" cy="2041170"/>
          </a:xfrm>
          <a:prstGeom prst="rect">
            <a:avLst/>
          </a:prstGeom>
          <a:noFill/>
        </p:spPr>
      </p:pic>
      <p:pic>
        <p:nvPicPr>
          <p:cNvPr id="3076" name="Picture 4" descr="C:\Users\Галина\Desktop\учитель года\для портфолио\конкурсы учащиеся\Муницип\Лучший отряд Ю.А.1 мест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5600" y="4382813"/>
            <a:ext cx="1343024" cy="2074802"/>
          </a:xfrm>
          <a:prstGeom prst="rect">
            <a:avLst/>
          </a:prstGeom>
          <a:noFill/>
        </p:spPr>
      </p:pic>
      <p:pic>
        <p:nvPicPr>
          <p:cNvPr id="3077" name="Picture 5" descr="C:\Users\Галина\Desktop\учитель года\для портфолио\конкурсы учащиеся\образоват.организац(школа)\Марафон добр.делjp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51188" y="4382814"/>
            <a:ext cx="1419419" cy="2057400"/>
          </a:xfrm>
          <a:prstGeom prst="rect">
            <a:avLst/>
          </a:prstGeom>
          <a:noFill/>
        </p:spPr>
      </p:pic>
      <p:pic>
        <p:nvPicPr>
          <p:cNvPr id="3079" name="Picture 7" descr="C:\Users\Галина\Desktop\учитель года\для портфолио\конференции я сама\Свидетельство зел.шк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04610" y="4445876"/>
            <a:ext cx="1387343" cy="2008718"/>
          </a:xfrm>
          <a:prstGeom prst="rect">
            <a:avLst/>
          </a:prstGeom>
          <a:noFill/>
        </p:spPr>
      </p:pic>
      <p:pic>
        <p:nvPicPr>
          <p:cNvPr id="11" name="Picture 3" descr="C:\Users\Галина\Desktop\координ\wx7q_eV_Quw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942" y="4469524"/>
            <a:ext cx="1634520" cy="2015710"/>
          </a:xfrm>
          <a:prstGeom prst="rect">
            <a:avLst/>
          </a:prstGeom>
          <a:noFill/>
        </p:spPr>
      </p:pic>
      <p:pic>
        <p:nvPicPr>
          <p:cNvPr id="13" name="Picture 7" descr="C:\Users\Галина\Desktop\учитель года\для портфолио\сотрудничество и курсы .учеба\соц.напр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0215" y="4445876"/>
            <a:ext cx="1355171" cy="201382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49316" y="392824"/>
            <a:ext cx="11351174" cy="54530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Региональный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уровень</a:t>
            </a:r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Областной конкурс студенческих и школьных работ по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антикорупционному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анализу законодательства, разработке общественных механизмов противодействия коррупции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Областной слёт «Зелёный патруль»-4 человек-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место в конкурсе видеороликов.(Диплом) 2020 г.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место –в 2018 г.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III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место в 2019 и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место в 2021г.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Областные конкурсы от природоохранного центра 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«Заказники и памятники природы Архангельск»: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Природные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знатели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Экотур,экологотип,экокроссворд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«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 для пернатых», «Гордость северной тайги»…</a:t>
            </a: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098" name="Picture 2" descr="C:\Users\Галина\Desktop\учитель года\для портфолио\конкурсы учащиеся\регион\Гордость Север.тайг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1891" y="4776951"/>
            <a:ext cx="1459491" cy="1763934"/>
          </a:xfrm>
          <a:prstGeom prst="rect">
            <a:avLst/>
          </a:prstGeom>
          <a:noFill/>
        </p:spPr>
      </p:pic>
      <p:pic>
        <p:nvPicPr>
          <p:cNvPr id="4099" name="Picture 3" descr="C:\Users\Галина\Desktop\учитель года\для портфолио\конкурсы учащиеся\регион\15 лет слету Зелён.пат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365" y="4824248"/>
            <a:ext cx="1460557" cy="1702876"/>
          </a:xfrm>
          <a:prstGeom prst="rect">
            <a:avLst/>
          </a:prstGeom>
          <a:noFill/>
        </p:spPr>
      </p:pic>
      <p:pic>
        <p:nvPicPr>
          <p:cNvPr id="4100" name="Picture 4" descr="C:\Users\Галина\Desktop\Юлии Васильевне\экотур.jpg"/>
          <p:cNvPicPr>
            <a:picLocks noChangeAspect="1" noChangeArrowheads="1"/>
          </p:cNvPicPr>
          <p:nvPr/>
        </p:nvPicPr>
        <p:blipFill>
          <a:blip r:embed="rId4" cstate="print"/>
          <a:srcRect t="10601" b="12253"/>
          <a:stretch>
            <a:fillRect/>
          </a:stretch>
        </p:blipFill>
        <p:spPr bwMode="auto">
          <a:xfrm>
            <a:off x="8552794" y="2936157"/>
            <a:ext cx="3113690" cy="3519822"/>
          </a:xfrm>
          <a:prstGeom prst="rect">
            <a:avLst/>
          </a:prstGeom>
          <a:noFill/>
        </p:spPr>
      </p:pic>
      <p:pic>
        <p:nvPicPr>
          <p:cNvPr id="7" name="Picture 2" descr="C:\Users\Галина\Desktop\Юлии Васильевне\зеленый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62249" y="4840013"/>
            <a:ext cx="2156592" cy="167781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210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Всероссийский уровень</a:t>
            </a:r>
            <a:endParaRPr lang="ru-RU" sz="2800" dirty="0"/>
          </a:p>
        </p:txBody>
      </p:sp>
      <p:pic>
        <p:nvPicPr>
          <p:cNvPr id="1026" name="Picture 2" descr="E:\разное\ода мусару\8Б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1746" y="4193019"/>
            <a:ext cx="3125440" cy="2344080"/>
          </a:xfrm>
          <a:prstGeom prst="rect">
            <a:avLst/>
          </a:prstGeom>
          <a:noFill/>
        </p:spPr>
      </p:pic>
      <p:pic>
        <p:nvPicPr>
          <p:cNvPr id="1028" name="Picture 4" descr="C:\Users\Галина\Desktop\учитель года\для портфолио\конкурсы учащиеся\Всеросс\всеросси.Экор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5656" y="4460216"/>
            <a:ext cx="2902743" cy="2054598"/>
          </a:xfrm>
          <a:prstGeom prst="rect">
            <a:avLst/>
          </a:prstGeom>
          <a:noFill/>
        </p:spPr>
      </p:pic>
      <p:pic>
        <p:nvPicPr>
          <p:cNvPr id="1029" name="Picture 5" descr="C:\Users\Галина\Desktop\учитель года\для портфолио\конкурсы учащиеся\Всеросс\всеросси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05168" y="4587798"/>
            <a:ext cx="1436608" cy="1915477"/>
          </a:xfrm>
          <a:prstGeom prst="rect">
            <a:avLst/>
          </a:prstGeom>
          <a:noFill/>
        </p:spPr>
      </p:pic>
      <p:pic>
        <p:nvPicPr>
          <p:cNvPr id="1030" name="Picture 6" descr="C:\Users\Галина\Desktop\учитель года\для портфолио\конкурсы учащиеся\Всеросс\РДШ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9673" y="4604708"/>
            <a:ext cx="1381375" cy="1952308"/>
          </a:xfrm>
          <a:prstGeom prst="rect">
            <a:avLst/>
          </a:prstGeom>
          <a:noFill/>
        </p:spPr>
      </p:pic>
      <p:pic>
        <p:nvPicPr>
          <p:cNvPr id="1031" name="Picture 7" descr="C:\Users\Галина\Desktop\учитель года\для портфолио\конкурсы учащиеся\образоват.организац(школа)\организ декады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147283" y="4422227"/>
            <a:ext cx="1510957" cy="2135447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80847" y="1182290"/>
            <a:ext cx="1128811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Всероссийский конкурс исследовательских работ (инновационный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проект) «Моя Россия» (диплом, 2021 г) лауреаты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степени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Дрочнев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Даниил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Экодиктант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», «Большой Этнографический диктант»,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«Географический диктант»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 т.д.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Экологический фонд имени В.И.Вернадского проводит конкурсы и проекты… «Лучший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эковолонтёрский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отряд»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О,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ДА,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Вторсырье!..Выступили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организаторами площадки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проведения акции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Российское движение школьников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7959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3552" y="422743"/>
            <a:ext cx="11288110" cy="5328551"/>
          </a:xfrm>
        </p:spPr>
        <p:txBody>
          <a:bodyPr>
            <a:normAutofit/>
          </a:bodyPr>
          <a:lstStyle/>
          <a:p>
            <a:pPr algn="ctr" fontAlgn="base">
              <a:buNone/>
            </a:pPr>
            <a:r>
              <a:rPr lang="ru-RU" altLang="ru-RU" sz="3600" b="1" dirty="0" smtClean="0">
                <a:latin typeface="Times New Roman" pitchFamily="18" charset="0"/>
                <a:cs typeface="Times New Roman" pitchFamily="18" charset="0"/>
              </a:rPr>
              <a:t>Перспективы работы</a:t>
            </a:r>
            <a:r>
              <a:rPr lang="en-US" altLang="ru-RU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alt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ru-RU" alt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продолжить исследовательскую проектную деятельность в краеведческом и экологическом направлениях;</a:t>
            </a:r>
          </a:p>
          <a:p>
            <a:pPr marL="0" indent="0">
              <a:buNone/>
              <a:defRPr/>
            </a:pPr>
            <a:r>
              <a:rPr lang="ru-RU" alt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принимать активное участие в конкурсах и конференциях различного уровня;</a:t>
            </a:r>
          </a:p>
          <a:p>
            <a:pPr marL="0" indent="0">
              <a:buNone/>
              <a:defRPr/>
            </a:pPr>
            <a:r>
              <a:rPr lang="ru-RU" alt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продолжить благотворительную деятельность;</a:t>
            </a:r>
          </a:p>
          <a:p>
            <a:pPr marL="0" indent="0">
              <a:buNone/>
              <a:defRPr/>
            </a:pPr>
            <a:r>
              <a:rPr lang="ru-RU" alt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4) творческая деятельность: разработка станционных игр, создание плакатов, листовок, буклетов, видеороликов и т.п.; </a:t>
            </a:r>
          </a:p>
          <a:p>
            <a:pPr marL="0" indent="0">
              <a:buNone/>
              <a:defRPr/>
            </a:pPr>
            <a:r>
              <a:rPr lang="ru-RU" alt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5) экологическое просвещение;</a:t>
            </a:r>
          </a:p>
          <a:p>
            <a:pPr fontAlgn="base"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6) участие в проектах  РДШ в направлении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эковолонтёрства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16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25670" y="365292"/>
            <a:ext cx="1116987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alt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Волонтерство</a:t>
            </a:r>
            <a:r>
              <a:rPr lang="ru-RU" alt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позволяет через работу с классом решить следующие задачи: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alt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1. оказывает позитивное влияние на сверстников при выборе </a:t>
            </a:r>
          </a:p>
          <a:p>
            <a:pPr marL="514350" marR="0" lvl="0" indent="-5143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ими жизненных ценностей;</a:t>
            </a:r>
          </a:p>
          <a:p>
            <a:pPr marL="514350" marR="0" lvl="0" indent="-5143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2. содействует утверждению в жизни современного общества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идей добра и красоты, духовного и физического  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совершенствования детей и подростков;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3. показывает преимущества здорового образа жизни на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личном примере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классного руководителя;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9165" y="2166768"/>
            <a:ext cx="1115673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 пропагандирует здоровый образ жизни (при помощи  акций,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тренинговых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занятий, тематических выступлений, конкурсов и др.);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5. создает условия, позволяющие ученикам своими силами вести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работу, направленную на снижение уровня потребления алкоголя,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табакокурения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ПАВ в подростковой среде;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6) формирует сплоченный деятельный коллектив волонтеров.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57047" y="402048"/>
            <a:ext cx="102975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Волонтерство</a:t>
            </a:r>
            <a:r>
              <a:rPr lang="ru-RU" alt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позволяет через работу с классом решить следующие задачи: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1490" y="2629667"/>
            <a:ext cx="10515600" cy="4351338"/>
          </a:xfrm>
        </p:spPr>
        <p:txBody>
          <a:bodyPr>
            <a:noAutofit/>
          </a:bodyPr>
          <a:lstStyle/>
          <a:p>
            <a:pPr algn="ctr">
              <a:buNone/>
              <a:defRPr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1" dirty="0">
              <a:latin typeface="Times New Roman" pitchFamily="18" charset="0"/>
              <a:cs typeface="Times New Roman" pitchFamily="18" charset="0"/>
              <a:hlinkClick r:id="rId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23696" y="5568645"/>
            <a:ext cx="89810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больше работ можно увидеть на сайте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https://vk.com/away.php?utf=1&amp;to=https%3A%2F%2Fnsportal.ru%2Fuser%2F1081776%2Fvideo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50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535905" y="1179095"/>
            <a:ext cx="7218948" cy="526983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ru-RU" dirty="0" smtClean="0">
              <a:solidFill>
                <a:srgbClr val="E53816"/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Моё педагогическое кредо: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Воспитать можно только личным примером!.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 Учатся  у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того,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кого любят» 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И.В.Гёте</a:t>
            </a:r>
            <a:endParaRPr lang="ru-RU" dirty="0" smtClean="0">
              <a:solidFill>
                <a:srgbClr val="E5381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ru-RU" dirty="0">
              <a:solidFill>
                <a:srgbClr val="E53816"/>
              </a:solidFill>
            </a:endParaRPr>
          </a:p>
        </p:txBody>
      </p:sp>
      <p:pic>
        <p:nvPicPr>
          <p:cNvPr id="4" name="Picture 2" descr="https://psv4.userapi.com/c537232/u87572572/docs/d45/327b24a23561/0V1A3198.jpg?extra=eZpdr3Gf54d2A_Dzb7XvNmAYl9QPP0JEF5xl7QpG9W7m2iaNeyB-Kw6yzKnnLz_NzZb2-sC3L0OxZgsafPWuM2Zp_06gHTZ2auZU5Vgu9LlWautywi4O7E_SLmo2N6P-RBdxDlVdU_SydkAoUJ8yk52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13" y="472418"/>
            <a:ext cx="3984340" cy="597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50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05" y="365124"/>
            <a:ext cx="10932695" cy="90686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Учащиеся 8Б класса  вовлечены в экологическую волонтерскую  деятельность в составе отряда "</a:t>
            </a: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Экоры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"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05" y="4608095"/>
            <a:ext cx="11346116" cy="204536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Волонтерство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это та деятельность, в которой ребята могут приобрести позитивный опыт социального взросления и ответственности, научиться делать добрые дела по зову сердца, быть неравнодушными и чуткими, активными, самостоятельными и инициативными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Галина\Desktop\фото класса 1.jpg"/>
          <p:cNvPicPr>
            <a:picLocks noChangeAspect="1" noChangeArrowheads="1"/>
          </p:cNvPicPr>
          <p:nvPr/>
        </p:nvPicPr>
        <p:blipFill rotWithShape="1">
          <a:blip r:embed="rId2" cstate="print"/>
          <a:srcRect t="32100"/>
          <a:stretch/>
        </p:blipFill>
        <p:spPr bwMode="auto">
          <a:xfrm>
            <a:off x="2297872" y="1387969"/>
            <a:ext cx="7179160" cy="31041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216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073" y="475484"/>
            <a:ext cx="11782927" cy="800926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Основными направлениями деятельности отряда являются: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864" y="1502701"/>
            <a:ext cx="6871454" cy="652690"/>
          </a:xfrm>
        </p:spPr>
        <p:txBody>
          <a:bodyPr>
            <a:noAutofit/>
          </a:bodyPr>
          <a:lstStyle/>
          <a:p>
            <a:pPr fontAlgn="base">
              <a:lnSpc>
                <a:spcPct val="100000"/>
              </a:lnSpc>
              <a:spcBef>
                <a:spcPts val="0"/>
              </a:spcBef>
            </a:pPr>
            <a:r>
              <a:rPr lang="ru-RU" sz="3200" b="1" dirty="0" smtClean="0"/>
              <a:t>Экологическое 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dirty="0" smtClean="0"/>
              <a:t>воспитание</a:t>
            </a:r>
            <a:endParaRPr lang="ru-RU" sz="3200" b="1" dirty="0"/>
          </a:p>
        </p:txBody>
      </p:sp>
      <p:pic>
        <p:nvPicPr>
          <p:cNvPr id="4" name="Picture 3" descr="C:\Users\Галина\Desktop\координ\mJeR0qtQyT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1216" y="1066139"/>
            <a:ext cx="2832939" cy="1606106"/>
          </a:xfrm>
          <a:prstGeom prst="rect">
            <a:avLst/>
          </a:prstGeom>
          <a:noFill/>
        </p:spPr>
      </p:pic>
      <p:pic>
        <p:nvPicPr>
          <p:cNvPr id="5" name="Picture 4" descr="C:\Users\Галина\Desktop\портфолио\координ\YJGpNpHpq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4381" y="4585565"/>
            <a:ext cx="1683430" cy="1854438"/>
          </a:xfrm>
          <a:prstGeom prst="rect">
            <a:avLst/>
          </a:prstGeom>
          <a:noFill/>
        </p:spPr>
      </p:pic>
      <p:pic>
        <p:nvPicPr>
          <p:cNvPr id="6" name="Picture 7" descr="экопатруль фот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355" y="3933496"/>
            <a:ext cx="3749309" cy="2507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Галина\Desktop\портфолио\городской\помощь добрые дела\6 кл\6бДрочнев даниил шольный двор школы 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72975" y="2816070"/>
            <a:ext cx="1326259" cy="1663835"/>
          </a:xfrm>
          <a:prstGeom prst="rect">
            <a:avLst/>
          </a:prstGeom>
          <a:noFill/>
        </p:spPr>
      </p:pic>
      <p:pic>
        <p:nvPicPr>
          <p:cNvPr id="3076" name="Picture 4" descr="C:\Users\Галина\Desktop\портфолио\экодиктант.jpg"/>
          <p:cNvPicPr>
            <a:picLocks noChangeAspect="1" noChangeArrowheads="1"/>
          </p:cNvPicPr>
          <p:nvPr/>
        </p:nvPicPr>
        <p:blipFill rotWithShape="1">
          <a:blip r:embed="rId6" cstate="print"/>
          <a:srcRect t="24887" b="18772"/>
          <a:stretch/>
        </p:blipFill>
        <p:spPr bwMode="auto">
          <a:xfrm>
            <a:off x="556481" y="2440373"/>
            <a:ext cx="3030173" cy="1327586"/>
          </a:xfrm>
          <a:prstGeom prst="rect">
            <a:avLst/>
          </a:prstGeom>
          <a:noFill/>
        </p:spPr>
      </p:pic>
      <p:pic>
        <p:nvPicPr>
          <p:cNvPr id="3077" name="Picture 5" descr="C:\Users\Галина\Desktop\портфолио\макулатур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71103" y="2798380"/>
            <a:ext cx="1142076" cy="1664548"/>
          </a:xfrm>
          <a:prstGeom prst="rect">
            <a:avLst/>
          </a:prstGeom>
          <a:noFill/>
        </p:spPr>
      </p:pic>
      <p:pic>
        <p:nvPicPr>
          <p:cNvPr id="3079" name="Picture 7" descr="C:\Users\Галина\Desktop\портфолио\координ\rRFHbZNtuuw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04652" y="3476682"/>
            <a:ext cx="2139695" cy="1344242"/>
          </a:xfrm>
          <a:prstGeom prst="rect">
            <a:avLst/>
          </a:prstGeom>
          <a:noFill/>
        </p:spPr>
      </p:pic>
      <p:pic>
        <p:nvPicPr>
          <p:cNvPr id="3080" name="Picture 8" descr="C:\Users\Галина\Desktop\портфолио\координ\SkmuCj687wE — копия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671262" y="3296664"/>
            <a:ext cx="1364600" cy="1243513"/>
          </a:xfrm>
          <a:prstGeom prst="rect">
            <a:avLst/>
          </a:prstGeom>
          <a:noFill/>
        </p:spPr>
      </p:pic>
      <p:pic>
        <p:nvPicPr>
          <p:cNvPr id="3081" name="Picture 9" descr="C:\Users\Галина\Desktop\портфолио\координ\ZUJUeTTdg0c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43447" y="4915880"/>
            <a:ext cx="2176272" cy="1481328"/>
          </a:xfrm>
          <a:prstGeom prst="rect">
            <a:avLst/>
          </a:prstGeom>
          <a:noFill/>
        </p:spPr>
      </p:pic>
      <p:pic>
        <p:nvPicPr>
          <p:cNvPr id="3082" name="Picture 10" descr="C:\Users\Галина\Desktop\портфолио\координ\8HA_V2T-974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663598" y="4647607"/>
            <a:ext cx="1891086" cy="1808161"/>
          </a:xfrm>
          <a:prstGeom prst="rect">
            <a:avLst/>
          </a:prstGeom>
          <a:noFill/>
        </p:spPr>
      </p:pic>
      <p:pic>
        <p:nvPicPr>
          <p:cNvPr id="3083" name="Picture 11" descr="C:\Users\Галина\Desktop\портфолио\батарейки.jpg"/>
          <p:cNvPicPr>
            <a:picLocks noChangeAspect="1" noChangeArrowheads="1"/>
          </p:cNvPicPr>
          <p:nvPr/>
        </p:nvPicPr>
        <p:blipFill>
          <a:blip r:embed="rId12" cstate="print"/>
          <a:srcRect l="25833" t="14908" r="31583"/>
          <a:stretch>
            <a:fillRect/>
          </a:stretch>
        </p:blipFill>
        <p:spPr bwMode="auto">
          <a:xfrm>
            <a:off x="6172199" y="4572000"/>
            <a:ext cx="737733" cy="1848188"/>
          </a:xfrm>
          <a:prstGeom prst="rect">
            <a:avLst/>
          </a:prstGeom>
          <a:noFill/>
        </p:spPr>
      </p:pic>
      <p:pic>
        <p:nvPicPr>
          <p:cNvPr id="3084" name="Picture 12" descr="C:\Users\Галина\Desktop\портфолио\бум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12269" y="1032044"/>
            <a:ext cx="3594538" cy="21525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216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99686" y="451126"/>
            <a:ext cx="10515600" cy="502251"/>
          </a:xfrm>
        </p:spPr>
        <p:txBody>
          <a:bodyPr>
            <a:noAutofit/>
          </a:bodyPr>
          <a:lstStyle/>
          <a:p>
            <a:r>
              <a:rPr lang="ru-RU" sz="3200" b="1" dirty="0" err="1" smtClean="0"/>
              <a:t>Здоровьесбережение</a:t>
            </a:r>
            <a:r>
              <a:rPr lang="ru-RU" sz="3200" b="1" dirty="0" smtClean="0"/>
              <a:t> </a:t>
            </a:r>
            <a:endParaRPr lang="ru-RU" sz="3200" b="1" dirty="0"/>
          </a:p>
        </p:txBody>
      </p:sp>
      <p:pic>
        <p:nvPicPr>
          <p:cNvPr id="4" name="Picture 5" descr="27 апреля субботн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305" y="3770725"/>
            <a:ext cx="3486012" cy="261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слет 201921 се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3815" y="975717"/>
            <a:ext cx="3657639" cy="2488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Галина\Desktop\портфолио\координ\Туризм\туризм 1.jpg"/>
          <p:cNvPicPr>
            <a:picLocks noChangeAspect="1" noChangeArrowheads="1"/>
          </p:cNvPicPr>
          <p:nvPr/>
        </p:nvPicPr>
        <p:blipFill>
          <a:blip r:embed="rId4" cstate="print"/>
          <a:srcRect r="18823"/>
          <a:stretch>
            <a:fillRect/>
          </a:stretch>
        </p:blipFill>
        <p:spPr bwMode="auto">
          <a:xfrm>
            <a:off x="7838386" y="957762"/>
            <a:ext cx="3370895" cy="2443029"/>
          </a:xfrm>
          <a:prstGeom prst="rect">
            <a:avLst/>
          </a:prstGeom>
          <a:noFill/>
        </p:spPr>
      </p:pic>
      <p:pic>
        <p:nvPicPr>
          <p:cNvPr id="8" name="Picture 4" descr="C:\Users\Галина\Desktop\портфолио\координ\Туризм\туризм 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075" y="980297"/>
            <a:ext cx="3393359" cy="2495999"/>
          </a:xfrm>
          <a:prstGeom prst="rect">
            <a:avLst/>
          </a:prstGeom>
          <a:noFill/>
        </p:spPr>
      </p:pic>
      <p:pic>
        <p:nvPicPr>
          <p:cNvPr id="9" name="Picture 5" descr="C:\Users\Галина\Desktop\портфолио\координ\Туризм\туризм 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99773" y="4130566"/>
            <a:ext cx="2392472" cy="2127765"/>
          </a:xfrm>
          <a:prstGeom prst="rect">
            <a:avLst/>
          </a:prstGeom>
          <a:noFill/>
        </p:spPr>
      </p:pic>
      <p:pic>
        <p:nvPicPr>
          <p:cNvPr id="10" name="Picture 6" descr="C:\Users\Галина\Desktop\портфолио\координ\Туризм\туризм 4.jpg"/>
          <p:cNvPicPr>
            <a:picLocks noChangeAspect="1" noChangeArrowheads="1"/>
          </p:cNvPicPr>
          <p:nvPr/>
        </p:nvPicPr>
        <p:blipFill>
          <a:blip r:embed="rId7" cstate="print"/>
          <a:srcRect l="15114"/>
          <a:stretch>
            <a:fillRect/>
          </a:stretch>
        </p:blipFill>
        <p:spPr bwMode="auto">
          <a:xfrm>
            <a:off x="4035974" y="4169980"/>
            <a:ext cx="2776956" cy="2069446"/>
          </a:xfrm>
          <a:prstGeom prst="rect">
            <a:avLst/>
          </a:prstGeom>
          <a:noFill/>
        </p:spPr>
      </p:pic>
      <p:pic>
        <p:nvPicPr>
          <p:cNvPr id="11" name="Picture 3" descr="C:\Users\Галина\Desktop\Юлии Васильевне\туризм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31163" y="3618186"/>
            <a:ext cx="2020211" cy="272581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49317" y="709448"/>
            <a:ext cx="10097814" cy="499455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Социальное направление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romanova.h\Desktop\Урок СВЕТООТРАЖАТЕЛИ\DSC_033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924" y="1474076"/>
            <a:ext cx="2802982" cy="2151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C:\Users\Галина\Desktop\портфолио\городской\помощь добрые дела\кл добр дел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682" y="1505637"/>
            <a:ext cx="2605125" cy="2086063"/>
          </a:xfrm>
          <a:prstGeom prst="rect">
            <a:avLst/>
          </a:prstGeom>
          <a:noFill/>
        </p:spPr>
      </p:pic>
      <p:pic>
        <p:nvPicPr>
          <p:cNvPr id="6" name="Picture 3" descr="C:\Users\Галина\Desktop\портфолио\городской\помощь добрые дела\7 к.добрые дел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57827" y="3775841"/>
            <a:ext cx="2410661" cy="2659328"/>
          </a:xfrm>
          <a:prstGeom prst="rect">
            <a:avLst/>
          </a:prstGeom>
          <a:noFill/>
        </p:spPr>
      </p:pic>
      <p:pic>
        <p:nvPicPr>
          <p:cNvPr id="7" name="Picture 1" descr="C:\Users\Галина\Desktop\портфолио\школьный\добрые перемены экологической направленност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75513" y="1497724"/>
            <a:ext cx="2695521" cy="2125749"/>
          </a:xfrm>
          <a:prstGeom prst="rect">
            <a:avLst/>
          </a:prstGeom>
          <a:noFill/>
        </p:spPr>
      </p:pic>
      <p:pic>
        <p:nvPicPr>
          <p:cNvPr id="9" name="Picture 6" descr="добро радость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2288" y="3812302"/>
            <a:ext cx="1737002" cy="265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клас час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11019" y="3775841"/>
            <a:ext cx="2305457" cy="2657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Галина\Desktop\портфолио\координ\A2ed4Nj8Y3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11809" y="3826607"/>
            <a:ext cx="2103120" cy="2633472"/>
          </a:xfrm>
          <a:prstGeom prst="rect">
            <a:avLst/>
          </a:prstGeom>
          <a:noFill/>
        </p:spPr>
      </p:pic>
      <p:pic>
        <p:nvPicPr>
          <p:cNvPr id="5123" name="Picture 3" descr="C:\Users\Галина\Desktop\портфолио\клумба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48187" y="3815257"/>
            <a:ext cx="1948688" cy="2652074"/>
          </a:xfrm>
          <a:prstGeom prst="rect">
            <a:avLst/>
          </a:prstGeom>
          <a:noFill/>
        </p:spPr>
      </p:pic>
      <p:pic>
        <p:nvPicPr>
          <p:cNvPr id="12" name="Picture 2" descr="C:\Users\Галина\Desktop\портфолио\культмассовое\5.12.2019 Вахта памяти.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49179" y="1505607"/>
            <a:ext cx="2782963" cy="208722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78372" y="384996"/>
            <a:ext cx="10137228" cy="5445125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Досуговая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деятельность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Галина\Desktop\координ\Gw93AlydP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082" y="3385274"/>
            <a:ext cx="5887161" cy="3116109"/>
          </a:xfrm>
          <a:prstGeom prst="rect">
            <a:avLst/>
          </a:prstGeom>
          <a:noFill/>
        </p:spPr>
      </p:pic>
      <p:pic>
        <p:nvPicPr>
          <p:cNvPr id="1031" name="Picture 7" descr="C:\Users\Галина\Desktop\портфолио\координ\Туризм\туризм 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731" y="1050108"/>
            <a:ext cx="3271344" cy="2164166"/>
          </a:xfrm>
          <a:prstGeom prst="rect">
            <a:avLst/>
          </a:prstGeom>
          <a:noFill/>
        </p:spPr>
      </p:pic>
      <p:pic>
        <p:nvPicPr>
          <p:cNvPr id="1032" name="Picture 8" descr="C:\Users\Галина\Desktop\портфолио\координ\Туризм\туризм 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39604" y="1048407"/>
            <a:ext cx="3388885" cy="2053301"/>
          </a:xfrm>
          <a:prstGeom prst="rect">
            <a:avLst/>
          </a:prstGeom>
          <a:noFill/>
        </p:spPr>
      </p:pic>
      <p:pic>
        <p:nvPicPr>
          <p:cNvPr id="1033" name="Picture 9" descr="C:\Users\Галина\Desktop\портфолио\координ\Туризм\туризм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92860" y="4201511"/>
            <a:ext cx="1757855" cy="2287903"/>
          </a:xfrm>
          <a:prstGeom prst="rect">
            <a:avLst/>
          </a:prstGeom>
          <a:noFill/>
        </p:spPr>
      </p:pic>
      <p:pic>
        <p:nvPicPr>
          <p:cNvPr id="1034" name="Picture 10" descr="C:\Users\Галина\Desktop\портфолио\аэропорт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30965" y="1043386"/>
            <a:ext cx="3941066" cy="2955800"/>
          </a:xfrm>
          <a:prstGeom prst="rect">
            <a:avLst/>
          </a:prstGeom>
          <a:noFill/>
        </p:spPr>
      </p:pic>
      <p:pic>
        <p:nvPicPr>
          <p:cNvPr id="14" name="Picture 6" descr="C:\Users\Галина\Desktop\портфолио\рыбзавод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16229" y="4201510"/>
            <a:ext cx="3071682" cy="230376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99132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Основные принципы отряда «</a:t>
            </a:r>
            <a:r>
              <a:rPr lang="ru-RU" sz="3600" b="1" dirty="0" err="1" smtClean="0"/>
              <a:t>Экоры</a:t>
            </a:r>
            <a:r>
              <a:rPr lang="ru-RU" sz="3600" b="1" dirty="0" smtClean="0"/>
              <a:t>»: </a:t>
            </a:r>
            <a:br>
              <a:rPr lang="ru-RU" sz="3600" b="1" dirty="0" smtClean="0"/>
            </a:b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3966" y="1474076"/>
            <a:ext cx="10515600" cy="4892073"/>
          </a:xfrm>
        </p:spPr>
        <p:txBody>
          <a:bodyPr>
            <a:normAutofit/>
          </a:bodyPr>
          <a:lstStyle/>
          <a:p>
            <a:pPr marL="742950" lvl="0" indent="-7429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Хочешь  почувствовать  себя человеком – помоги другому  сделать мир лучше</a:t>
            </a:r>
            <a:endPara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0" indent="-7429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бойся пробовать ! Даже самая малая помощь может сделать мир светлее</a:t>
            </a:r>
          </a:p>
          <a:p>
            <a:pPr marL="742950" indent="-7429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«Равный - равному» (волонтеры, обучая других,  обучаются сами)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7959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2738" y="1434663"/>
            <a:ext cx="10817773" cy="4285101"/>
          </a:xfrm>
        </p:spPr>
        <p:txBody>
          <a:bodyPr>
            <a:normAutofit fontScale="92500" lnSpcReduction="20000"/>
          </a:bodyPr>
          <a:lstStyle/>
          <a:p>
            <a:pPr algn="ctr" fontAlgn="base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Результативность деятельности </a:t>
            </a:r>
          </a:p>
          <a:p>
            <a:pPr algn="ctr" fontAlgn="base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отряда «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Экоры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ctr" fontAlgn="base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–  </a:t>
            </a:r>
          </a:p>
          <a:p>
            <a:pPr algn="ctr" fontAlgn="base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альбом достижений </a:t>
            </a:r>
          </a:p>
          <a:p>
            <a:pPr algn="ctr" fontAlgn="base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конкурсы и мероприятия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16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2957</TotalTime>
  <Words>662</Words>
  <Application>Microsoft Office PowerPoint</Application>
  <PresentationFormat>Широкоэкранный</PresentationFormat>
  <Paragraphs>90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AGReverance</vt:lpstr>
      <vt:lpstr>Arial</vt:lpstr>
      <vt:lpstr>Bickham Script Two</vt:lpstr>
      <vt:lpstr>Calibri</vt:lpstr>
      <vt:lpstr>ChinaCyr</vt:lpstr>
      <vt:lpstr>Times New Roman</vt:lpstr>
      <vt:lpstr>Тема Office</vt:lpstr>
      <vt:lpstr>Презентация PowerPoint</vt:lpstr>
      <vt:lpstr>Презентация PowerPoint</vt:lpstr>
      <vt:lpstr> Учащиеся 8Б класса  вовлечены в экологическую волонтерскую  деятельность в составе отряда "Экоры"</vt:lpstr>
      <vt:lpstr>Основными направлениями деятельности отряда являются:</vt:lpstr>
      <vt:lpstr>Презентация PowerPoint</vt:lpstr>
      <vt:lpstr>Презентация PowerPoint</vt:lpstr>
      <vt:lpstr>Презентация PowerPoint</vt:lpstr>
      <vt:lpstr>Основные принципы отряда «Экоры»:  </vt:lpstr>
      <vt:lpstr>  </vt:lpstr>
      <vt:lpstr>  </vt:lpstr>
      <vt:lpstr>Презентация PowerPoint</vt:lpstr>
      <vt:lpstr>Презентация PowerPoint</vt:lpstr>
      <vt:lpstr>Всероссийский уровень</vt:lpstr>
      <vt:lpstr>  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Доброта, милосердие</dc:subject>
  <dc:creator>Vikusik46</dc:creator>
  <cp:keywords>Доброта;милосердие;добро</cp:keywords>
  <cp:lastModifiedBy>Татьяна Ипатова</cp:lastModifiedBy>
  <cp:revision>233</cp:revision>
  <dcterms:created xsi:type="dcterms:W3CDTF">2016-08-19T10:06:37Z</dcterms:created>
  <dcterms:modified xsi:type="dcterms:W3CDTF">2022-01-13T09:13:40Z</dcterms:modified>
</cp:coreProperties>
</file>