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3" r:id="rId1"/>
  </p:sldMasterIdLst>
  <p:notesMasterIdLst>
    <p:notesMasterId r:id="rId8"/>
  </p:notesMasterIdLst>
  <p:sldIdLst>
    <p:sldId id="256" r:id="rId2"/>
    <p:sldId id="260" r:id="rId3"/>
    <p:sldId id="261" r:id="rId4"/>
    <p:sldId id="258" r:id="rId5"/>
    <p:sldId id="262" r:id="rId6"/>
    <p:sldId id="259" r:id="rId7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951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BE6C-FF05-4730-80FB-49CEC18A6A61}" type="datetimeFigureOut">
              <a:rPr lang="ru-RU" smtClean="0"/>
              <a:t>15.12.2021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1369B-02B8-483F-93A2-7ED9297C1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2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369B-02B8-483F-93A2-7ED9297C1CB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55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1369B-02B8-483F-93A2-7ED9297C1CB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90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16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67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59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07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9324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10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78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51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8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7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7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78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314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97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29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F7641-390F-4203-9600-F48D019A1449}" type="datetimeFigureOut">
              <a:rPr lang="ru-RU" smtClean="0"/>
              <a:pPr/>
              <a:t>15.12.2021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4CDFD7C-062C-4BBD-A5EC-1C52AE6FE5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21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13005" y="308919"/>
            <a:ext cx="754323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ресурсный центр по воспитанию и дополнительному образованию городского округа «Город Архангельска»</a:t>
            </a:r>
          </a:p>
          <a:p>
            <a:pPr indent="449580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МБО ДО «СДДТ»</a:t>
            </a:r>
          </a:p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(Приказ департамента образования мэрии г. Архангельска от 30.12.2011 № 1629 «Об организации городского ресурсного центра по воспитанию и дополнительному образованию системы образования г. Архангельска »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1385" y="3725750"/>
            <a:ext cx="10972800" cy="1828800"/>
          </a:xfrm>
        </p:spPr>
        <p:txBody>
          <a:bodyPr/>
          <a:lstStyle/>
          <a:p>
            <a:r>
              <a:rPr lang="ru-RU" dirty="0" smtClean="0"/>
              <a:t>Отчет о результатах функционирования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7829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7388" y="258800"/>
            <a:ext cx="5924582" cy="860817"/>
          </a:xfrm>
        </p:spPr>
        <p:txBody>
          <a:bodyPr>
            <a:noAutofit/>
          </a:bodyPr>
          <a:lstStyle/>
          <a:p>
            <a:r>
              <a:rPr lang="ru-RU" sz="4800" dirty="0" smtClean="0"/>
              <a:t>Структура ГРЦ</a:t>
            </a:r>
            <a:endParaRPr lang="ru-RU" sz="4800" dirty="0"/>
          </a:p>
        </p:txBody>
      </p:sp>
      <p:pic>
        <p:nvPicPr>
          <p:cNvPr id="2056" name="Рисунок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4" t="51875" r="40367" b="8087"/>
          <a:stretch>
            <a:fillRect/>
          </a:stretch>
        </p:blipFill>
        <p:spPr bwMode="auto">
          <a:xfrm>
            <a:off x="7640573" y="2029863"/>
            <a:ext cx="10858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8" t="57684" r="62781" b="3947"/>
          <a:stretch>
            <a:fillRect/>
          </a:stretch>
        </p:blipFill>
        <p:spPr bwMode="auto">
          <a:xfrm>
            <a:off x="7531970" y="5002983"/>
            <a:ext cx="97155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Рисунок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564" y="3237462"/>
            <a:ext cx="14097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" t="49693" r="79218" b="723"/>
          <a:stretch>
            <a:fillRect/>
          </a:stretch>
        </p:blipFill>
        <p:spPr bwMode="auto">
          <a:xfrm>
            <a:off x="1840549" y="1895203"/>
            <a:ext cx="11525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73" t="46106" r="19586" b="9225"/>
          <a:stretch>
            <a:fillRect/>
          </a:stretch>
        </p:blipFill>
        <p:spPr bwMode="auto">
          <a:xfrm>
            <a:off x="1980253" y="4715914"/>
            <a:ext cx="1238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5928290" y="2877519"/>
            <a:ext cx="1421124" cy="664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928290" y="4439618"/>
            <a:ext cx="1421124" cy="756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3135613" y="2653143"/>
            <a:ext cx="1280839" cy="6705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3253265" y="4350568"/>
            <a:ext cx="1075273" cy="84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0" y="15335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19907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108355" y="29884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0" y="4676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0" y="6238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299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926937"/>
              </p:ext>
            </p:extLst>
          </p:nvPr>
        </p:nvGraphicFramePr>
        <p:xfrm>
          <a:off x="1233056" y="922970"/>
          <a:ext cx="9937452" cy="5017045"/>
        </p:xfrm>
        <a:graphic>
          <a:graphicData uri="http://schemas.openxmlformats.org/drawingml/2006/table">
            <a:tbl>
              <a:tblPr/>
              <a:tblGrid>
                <a:gridCol w="5706138"/>
                <a:gridCol w="1857936"/>
                <a:gridCol w="2373378"/>
              </a:tblGrid>
              <a:tr h="2366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Городские мероприятия</a:t>
                      </a:r>
                      <a:r>
                        <a:rPr lang="ru-RU" sz="13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(формы проведения)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(кол-во запланированных мероприятий)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Факт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(кол-во проведенных мероприятий)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6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Семинары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Семинар-практикумы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Практические занятия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Групповые консультации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Конкурсы-выставки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Панорама опыта работы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Мастер-классы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Открытое занятие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Круглый стол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Сетевые советы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Calibri"/>
                          <a:cs typeface="Times New Roman"/>
                        </a:rPr>
                        <a:t>Конкурсы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Декада Молодого педагога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Декада Преемственности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Открытый фестиваль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Консультации по теме «Организации образовательной деятельности в соответствии с правилами персонифицированного финансирования доп. Образования детей.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65" marR="612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54658" y="274638"/>
            <a:ext cx="8811741" cy="64833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Реализация плана ГРЦ за 2021 год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063577" y="6124785"/>
            <a:ext cx="7538995" cy="71051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Реализация плана работы </a:t>
            </a:r>
            <a:r>
              <a:rPr lang="ru-RU" dirty="0" smtClean="0"/>
              <a:t>ГРЦ </a:t>
            </a:r>
            <a:r>
              <a:rPr lang="ru-RU" dirty="0"/>
              <a:t>на 2021 по воспитанию и дополнительному образованию города Архангельска выполнена на 100%.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144" y="654466"/>
            <a:ext cx="9566032" cy="31620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Достижение конкретных показателей в целях исполнения национального проекта «Образование»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8426378"/>
              </p:ext>
            </p:extLst>
          </p:nvPr>
        </p:nvGraphicFramePr>
        <p:xfrm>
          <a:off x="1705229" y="1841156"/>
          <a:ext cx="8118392" cy="4606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6317"/>
                <a:gridCol w="4275070"/>
                <a:gridCol w="1277431"/>
                <a:gridCol w="1209574"/>
              </a:tblGrid>
              <a:tr h="420086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Достижение конкретных показателей в целях исполнения национального проекта "Образование"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04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865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Количество/Доля обучающихся, занимающихся в образовательных организациях по дополнительным общеразвивающим программам физкультурно-спортивной направленности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3793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22,38%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4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городского конкурса "Лучший наставник"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5,85%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4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городского конкурса "Педагогический дебют"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35,63%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4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участников областного конкурса "Воспитать человека"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6301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педагогов, прошедших обучение по обновленным  программам повышения квалификации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  <a:tr h="4200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от 5 до 18 лет, охваченных дополнительным 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образованием на 09.12.2021 г.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101,4%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57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7243" y="144892"/>
            <a:ext cx="9956800" cy="1325563"/>
          </a:xfrm>
        </p:spPr>
        <p:txBody>
          <a:bodyPr>
            <a:noAutofit/>
          </a:bodyPr>
          <a:lstStyle/>
          <a:p>
            <a:pPr algn="ctr"/>
            <a:r>
              <a:rPr lang="ru-RU" sz="3800" dirty="0" smtClean="0">
                <a:latin typeface="Times New Roman" panose="02020603050405020304" pitchFamily="18" charset="0"/>
              </a:rPr>
              <a:t>Национальный проект «Образование» (показатели)</a:t>
            </a:r>
            <a:endParaRPr lang="ru-RU" sz="38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498225"/>
              </p:ext>
            </p:extLst>
          </p:nvPr>
        </p:nvGraphicFramePr>
        <p:xfrm>
          <a:off x="172989" y="1742304"/>
          <a:ext cx="11269366" cy="462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7340"/>
                <a:gridCol w="1408671"/>
                <a:gridCol w="1408671"/>
                <a:gridCol w="1408671"/>
                <a:gridCol w="1408671"/>
                <a:gridCol w="1408671"/>
                <a:gridCol w="1408671"/>
              </a:tblGrid>
              <a:tr h="1871357">
                <a:tc rowSpan="3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Образовательные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организации в структуре ГРЦ</a:t>
                      </a:r>
                      <a:endParaRPr lang="ru-RU" sz="16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87854" marR="8785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Количество/Доля обучающихся, занимающихся в образовательных организациях по дополнительным общеразвивающим программам физкультурно-спортивной направленности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Доля педагогов, прошедших обучение по обновленным программам повышения квалификации 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Доля детей в возрасте от 5 до 18 лет, охваченных дополнительным образованием на 09.12.2021 г. 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76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7854" marR="87854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Значение</a:t>
                      </a:r>
                      <a:r>
                        <a:rPr lang="ru-RU" baseline="0" dirty="0" smtClean="0"/>
                        <a:t> показателя </a:t>
                      </a:r>
                      <a:endParaRPr lang="ru-RU" dirty="0"/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</a:tr>
              <a:tr h="3076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чел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marL="87854" marR="87854"/>
                </a:tc>
              </a:tr>
              <a:tr h="30762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«СДДТ»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499 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11,65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63,8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4281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109,5</a:t>
                      </a:r>
                      <a:endParaRPr lang="ru-RU" dirty="0"/>
                    </a:p>
                  </a:txBody>
                  <a:tcPr marL="87854" marR="87854"/>
                </a:tc>
              </a:tr>
              <a:tr h="42947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«Архангел»</a:t>
                      </a:r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2121</a:t>
                      </a:r>
                      <a:endParaRPr lang="ru-RU" sz="1800" baseline="0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54,52</a:t>
                      </a:r>
                      <a:endParaRPr lang="ru-RU" sz="1800" baseline="0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3890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119,9</a:t>
                      </a:r>
                      <a:endParaRPr lang="ru-RU" dirty="0"/>
                    </a:p>
                  </a:txBody>
                  <a:tcPr marL="87854" marR="87854"/>
                </a:tc>
              </a:tr>
              <a:tr h="432486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«ЛДДТ»</a:t>
                      </a:r>
                    </a:p>
                  </a:txBody>
                  <a:tcPr marL="87854" marR="87854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Нет физкультурно-спортивной направленности</a:t>
                      </a:r>
                    </a:p>
                  </a:txBody>
                  <a:tcPr marL="87854" marR="87854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3012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89,7</a:t>
                      </a:r>
                      <a:endParaRPr lang="ru-RU" dirty="0"/>
                    </a:p>
                  </a:txBody>
                  <a:tcPr marL="87854" marR="87854"/>
                </a:tc>
              </a:tr>
              <a:tr h="307620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«Радуга»</a:t>
                      </a:r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207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11,76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33,3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1759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105,1</a:t>
                      </a:r>
                      <a:endParaRPr lang="ru-RU" dirty="0"/>
                    </a:p>
                  </a:txBody>
                  <a:tcPr marL="87854" marR="87854"/>
                </a:tc>
              </a:tr>
              <a:tr h="404924">
                <a:tc>
                  <a:txBody>
                    <a:bodyPr/>
                    <a:lstStyle/>
                    <a:p>
                      <a:r>
                        <a:rPr lang="ru-RU" dirty="0" smtClean="0"/>
                        <a:t>МБУ ДО «Контакт»</a:t>
                      </a:r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966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24,11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43,24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4005</a:t>
                      </a:r>
                      <a:endParaRPr lang="ru-RU" dirty="0"/>
                    </a:p>
                  </a:txBody>
                  <a:tcPr marL="87854" marR="878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88,5</a:t>
                      </a:r>
                      <a:endParaRPr lang="ru-RU" dirty="0"/>
                    </a:p>
                  </a:txBody>
                  <a:tcPr marL="87854" marR="8785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973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1096" y="36246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Реализация плана повышения качества образования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319449"/>
              </p:ext>
            </p:extLst>
          </p:nvPr>
        </p:nvGraphicFramePr>
        <p:xfrm>
          <a:off x="1431096" y="2185301"/>
          <a:ext cx="8596312" cy="3938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8156"/>
                <a:gridCol w="4298156"/>
              </a:tblGrid>
              <a:tr h="459045">
                <a:tc grid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                Задачи по вопросам повышения качества образования </a:t>
                      </a:r>
                      <a:endParaRPr lang="ru-RU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  2021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    2022 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Создание</a:t>
                      </a:r>
                      <a:r>
                        <a:rPr lang="ru-RU" baseline="0" dirty="0" smtClean="0"/>
                        <a:t> условий для эффективной организации , координации и управления системой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 повышения профессиональной компетентности</a:t>
                      </a:r>
                      <a:r>
                        <a:rPr lang="en-US" baseline="0" dirty="0" smtClean="0"/>
                        <a:t> </a:t>
                      </a:r>
                      <a:r>
                        <a:rPr lang="ru-RU" baseline="0" dirty="0" smtClean="0"/>
                        <a:t>педагогов дополнительного образования.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При реализации задачи охват учащихся  в системе дополнительного образования на 09.12.21 год составил 101,4%  , что показывает высокую степень ее выполнения.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Создание условий для повышения качества профессионального  мастерства педагогов,</a:t>
                      </a:r>
                      <a:r>
                        <a:rPr lang="ru-RU" baseline="0" dirty="0" smtClean="0"/>
                        <a:t> координация деятельности учреждений дополнительного образования.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При реализации задачи степень выполнения планируется 100%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873</TotalTime>
  <Words>492</Words>
  <Application>Microsoft Office PowerPoint</Application>
  <PresentationFormat>Широкоэкранный</PresentationFormat>
  <Paragraphs>155</Paragraphs>
  <Slides>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Грань</vt:lpstr>
      <vt:lpstr>Отчет о результатах функционирования </vt:lpstr>
      <vt:lpstr>Структура ГРЦ</vt:lpstr>
      <vt:lpstr>     Реализация плана ГРЦ за 2021 год </vt:lpstr>
      <vt:lpstr>Достижение конкретных показателей в целях исполнения национального проекта «Образование»</vt:lpstr>
      <vt:lpstr>Национальный проект «Образование» (показатели)</vt:lpstr>
      <vt:lpstr>Реализация плана повышения качества образования 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ГРЦ</dc:title>
  <dc:creator>СДДТ</dc:creator>
  <cp:lastModifiedBy>СДДТ</cp:lastModifiedBy>
  <cp:revision>68</cp:revision>
  <cp:lastPrinted>2021-12-15T11:25:57Z</cp:lastPrinted>
  <dcterms:created xsi:type="dcterms:W3CDTF">2021-12-07T11:12:22Z</dcterms:created>
  <dcterms:modified xsi:type="dcterms:W3CDTF">2021-12-15T12:32:26Z</dcterms:modified>
</cp:coreProperties>
</file>